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sldIdLst>
    <p:sldId id="256" r:id="rId2"/>
    <p:sldId id="27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8961438"/>
  <p:custShowLst>
    <p:custShow name="Estrie" id="0">
      <p:sldLst>
        <p:sld r:id="rId2"/>
        <p:sld r:id="rId10"/>
        <p:sld r:id="rId11"/>
        <p:sld r:id="rId12"/>
        <p:sld r:id="rId16"/>
        <p:sld r:id="rId17"/>
      </p:sldLst>
    </p:custShow>
    <p:custShow name="Côte-Nord" id="1">
      <p:sldLst>
        <p:sld r:id="rId2"/>
        <p:sld r:id="rId7"/>
        <p:sld r:id="rId8"/>
        <p:sld r:id="rId9"/>
        <p:sld r:id="rId16"/>
        <p:sld r:id="rId17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>
      <p:cViewPr varScale="1">
        <p:scale>
          <a:sx n="68" d="100"/>
          <a:sy n="68" d="100"/>
        </p:scale>
        <p:origin x="57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1830" y="78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c:style val="42"/>
  <c:chart>
    <c:autoTitleDeleted val="1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210918114154E-2"/>
          <c:y val="4.2654028436018974E-2"/>
          <c:w val="0.70223325062034769"/>
          <c:h val="0.8199052132701427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6B-4B65-953C-2F7B5CD4654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6B-4B65-953C-2F7B5CD4654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6B-4B65-953C-2F7B5CD4654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6B-4B65-953C-2F7B5CD46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56822912"/>
        <c:axId val="156824704"/>
        <c:axId val="0"/>
      </c:bar3DChart>
      <c:catAx>
        <c:axId val="156822912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156824704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56824704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156822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93300248138988"/>
          <c:y val="0.3341232227488154"/>
          <c:w val="0.18610421836228291"/>
          <c:h val="0.3341232227488154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/>
            <a:t>La Côte-Nord</a:t>
          </a:r>
          <a:endParaRPr lang="fr-FR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/>
            <a:t>L’Estrie</a:t>
          </a:r>
          <a:endParaRPr lang="fr-FR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F6DB1C7-E83F-49A2-BB36-22933FC6BD91}" type="pres">
      <dgm:prSet presAssocID="{E05B8712-3D94-4EB2-B442-11F2F1AD49D0}" presName="matrix" presStyleCnt="0">
        <dgm:presLayoutVars>
          <dgm:chMax val="1"/>
          <dgm:dir/>
          <dgm:resizeHandles val="exact"/>
        </dgm:presLayoutVars>
      </dgm:prSet>
      <dgm:spPr/>
    </dgm:pt>
    <dgm:pt modelId="{E4AEC37D-31B7-4F7A-8F1E-62BDAFE74F03}" type="pres">
      <dgm:prSet presAssocID="{E05B8712-3D94-4EB2-B442-11F2F1AD49D0}" presName="diamond" presStyleLbl="bgShp" presStyleIdx="0" presStyleCnt="1"/>
      <dgm:spPr/>
    </dgm:pt>
    <dgm:pt modelId="{B84715BF-F487-4499-9703-A6EFF5B33D23}" type="pres">
      <dgm:prSet presAssocID="{E05B8712-3D94-4EB2-B442-11F2F1AD49D0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E20C8ED-D9A0-4DEF-A3FF-644E76E29BE5}" type="pres">
      <dgm:prSet presAssocID="{E05B8712-3D94-4EB2-B442-11F2F1AD49D0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D62ADE7-00EC-441F-885F-3548539A94D7}" type="pres">
      <dgm:prSet presAssocID="{E05B8712-3D94-4EB2-B442-11F2F1AD49D0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2E91EA9B-F638-46E5-9521-CC420CC06FA1}" type="pres">
      <dgm:prSet presAssocID="{E05B8712-3D94-4EB2-B442-11F2F1AD49D0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92C4FF63-D5B4-4E5B-BEEF-2C86625E0593}" type="presOf" srcId="{E05B8712-3D94-4EB2-B442-11F2F1AD49D0}" destId="{CF6DB1C7-E83F-49A2-BB36-22933FC6BD91}" srcOrd="0" destOrd="0" presId="urn:microsoft.com/office/officeart/2005/8/layout/matrix3"/>
    <dgm:cxn modelId="{A464D766-670C-4DAB-92C5-9E4162D45611}" type="presOf" srcId="{A5B52DC1-4514-49A4-A85D-091F62CBFE50}" destId="{2E91EA9B-F638-46E5-9521-CC420CC06FA1}" srcOrd="0" destOrd="0" presId="urn:microsoft.com/office/officeart/2005/8/layout/matrix3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4319CBA8-A66C-4508-AB48-1D0AE3E704FB}" type="presOf" srcId="{B334440E-9278-46C3-9886-1990CC417916}" destId="{DE20C8ED-D9A0-4DEF-A3FF-644E76E29BE5}" srcOrd="0" destOrd="0" presId="urn:microsoft.com/office/officeart/2005/8/layout/matrix3"/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0D9676C6-6A05-4784-A680-08998627337D}" type="presOf" srcId="{1D44610B-F03A-4450-8D4B-60319D68D353}" destId="{B84715BF-F487-4499-9703-A6EFF5B33D23}" srcOrd="0" destOrd="0" presId="urn:microsoft.com/office/officeart/2005/8/layout/matrix3"/>
    <dgm:cxn modelId="{C875C2D2-9088-40EB-BC08-8FB413662859}" type="presOf" srcId="{5ADDA3D6-CF83-404E-B072-240E16C2C82A}" destId="{2D62ADE7-00EC-441F-885F-3548539A94D7}" srcOrd="0" destOrd="0" presId="urn:microsoft.com/office/officeart/2005/8/layout/matrix3"/>
    <dgm:cxn modelId="{5CCE4194-99FC-4DBD-A8F0-821F171571EB}" type="presParOf" srcId="{CF6DB1C7-E83F-49A2-BB36-22933FC6BD91}" destId="{E4AEC37D-31B7-4F7A-8F1E-62BDAFE74F03}" srcOrd="0" destOrd="0" presId="urn:microsoft.com/office/officeart/2005/8/layout/matrix3"/>
    <dgm:cxn modelId="{347BB78C-7580-4F38-AE00-AA254DA08F78}" type="presParOf" srcId="{CF6DB1C7-E83F-49A2-BB36-22933FC6BD91}" destId="{B84715BF-F487-4499-9703-A6EFF5B33D23}" srcOrd="1" destOrd="0" presId="urn:microsoft.com/office/officeart/2005/8/layout/matrix3"/>
    <dgm:cxn modelId="{8545317F-CC70-4E04-BAB7-1A864676BA62}" type="presParOf" srcId="{CF6DB1C7-E83F-49A2-BB36-22933FC6BD91}" destId="{DE20C8ED-D9A0-4DEF-A3FF-644E76E29BE5}" srcOrd="2" destOrd="0" presId="urn:microsoft.com/office/officeart/2005/8/layout/matrix3"/>
    <dgm:cxn modelId="{7C01FDC0-39CD-462F-8294-3F3461CB152A}" type="presParOf" srcId="{CF6DB1C7-E83F-49A2-BB36-22933FC6BD91}" destId="{2D62ADE7-00EC-441F-885F-3548539A94D7}" srcOrd="3" destOrd="0" presId="urn:microsoft.com/office/officeart/2005/8/layout/matrix3"/>
    <dgm:cxn modelId="{7E1836F3-75B3-4179-9F5B-A0BE6C6509DC}" type="presParOf" srcId="{CF6DB1C7-E83F-49A2-BB36-22933FC6BD91}" destId="{2E91EA9B-F638-46E5-9521-CC420CC06F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C37D-31B7-4F7A-8F1E-62BDAFE74F03}">
      <dsp:nvSpPr>
        <dsp:cNvPr id="0" name=""/>
        <dsp:cNvSpPr/>
      </dsp:nvSpPr>
      <dsp:spPr>
        <a:xfrm>
          <a:off x="1828800" y="0"/>
          <a:ext cx="4114800" cy="4114800"/>
        </a:xfrm>
        <a:prstGeom prst="diamond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84715BF-F487-4499-9703-A6EFF5B33D23}">
      <dsp:nvSpPr>
        <dsp:cNvPr id="0" name=""/>
        <dsp:cNvSpPr/>
      </dsp:nvSpPr>
      <dsp:spPr>
        <a:xfrm>
          <a:off x="2219706" y="390906"/>
          <a:ext cx="1604772" cy="160477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/>
            <a:t>La Mauricie</a:t>
          </a:r>
          <a:endParaRPr lang="fr-FR" sz="3000" kern="1200" dirty="0"/>
        </a:p>
      </dsp:txBody>
      <dsp:txXfrm>
        <a:off x="2298045" y="469245"/>
        <a:ext cx="1448094" cy="1448094"/>
      </dsp:txXfrm>
    </dsp:sp>
    <dsp:sp modelId="{DE20C8ED-D9A0-4DEF-A3FF-644E76E29BE5}">
      <dsp:nvSpPr>
        <dsp:cNvPr id="0" name=""/>
        <dsp:cNvSpPr/>
      </dsp:nvSpPr>
      <dsp:spPr>
        <a:xfrm>
          <a:off x="3947922" y="390906"/>
          <a:ext cx="1604772" cy="1604772"/>
        </a:xfrm>
        <a:prstGeom prst="roundRect">
          <a:avLst/>
        </a:prstGeom>
        <a:gradFill rotWithShape="0">
          <a:gsLst>
            <a:gs pos="0">
              <a:schemeClr val="accent2">
                <a:hueOff val="-960002"/>
                <a:satOff val="-33333"/>
                <a:lumOff val="16667"/>
                <a:alphaOff val="0"/>
                <a:shade val="51000"/>
                <a:satMod val="130000"/>
              </a:schemeClr>
            </a:gs>
            <a:gs pos="80000">
              <a:schemeClr val="accent2">
                <a:hueOff val="-960002"/>
                <a:satOff val="-33333"/>
                <a:lumOff val="16667"/>
                <a:alphaOff val="0"/>
                <a:shade val="93000"/>
                <a:satMod val="130000"/>
              </a:schemeClr>
            </a:gs>
            <a:gs pos="100000">
              <a:schemeClr val="accent2">
                <a:hueOff val="-960002"/>
                <a:satOff val="-33333"/>
                <a:lumOff val="166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/>
            <a:t>La Côte-Nord</a:t>
          </a:r>
          <a:endParaRPr lang="fr-FR" sz="3000" kern="1200"/>
        </a:p>
      </dsp:txBody>
      <dsp:txXfrm>
        <a:off x="4026261" y="469245"/>
        <a:ext cx="1448094" cy="1448094"/>
      </dsp:txXfrm>
    </dsp:sp>
    <dsp:sp modelId="{2D62ADE7-00EC-441F-885F-3548539A94D7}">
      <dsp:nvSpPr>
        <dsp:cNvPr id="0" name=""/>
        <dsp:cNvSpPr/>
      </dsp:nvSpPr>
      <dsp:spPr>
        <a:xfrm>
          <a:off x="2219706" y="2119122"/>
          <a:ext cx="1604772" cy="1604772"/>
        </a:xfrm>
        <a:prstGeom prst="roundRect">
          <a:avLst/>
        </a:prstGeom>
        <a:gradFill rotWithShape="0">
          <a:gsLst>
            <a:gs pos="0">
              <a:schemeClr val="accent2">
                <a:hueOff val="-1920004"/>
                <a:satOff val="-66667"/>
                <a:lumOff val="33333"/>
                <a:alphaOff val="0"/>
                <a:shade val="51000"/>
                <a:satMod val="130000"/>
              </a:schemeClr>
            </a:gs>
            <a:gs pos="80000">
              <a:schemeClr val="accent2">
                <a:hueOff val="-1920004"/>
                <a:satOff val="-66667"/>
                <a:lumOff val="33333"/>
                <a:alphaOff val="0"/>
                <a:shade val="93000"/>
                <a:satMod val="130000"/>
              </a:schemeClr>
            </a:gs>
            <a:gs pos="100000">
              <a:schemeClr val="accent2">
                <a:hueOff val="-1920004"/>
                <a:satOff val="-66667"/>
                <a:lumOff val="333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/>
            <a:t>L’Estrie</a:t>
          </a:r>
          <a:endParaRPr lang="fr-FR" sz="3000" kern="1200"/>
        </a:p>
      </dsp:txBody>
      <dsp:txXfrm>
        <a:off x="2298045" y="2197461"/>
        <a:ext cx="1448094" cy="1448094"/>
      </dsp:txXfrm>
    </dsp:sp>
    <dsp:sp modelId="{2E91EA9B-F638-46E5-9521-CC420CC06FA1}">
      <dsp:nvSpPr>
        <dsp:cNvPr id="0" name=""/>
        <dsp:cNvSpPr/>
      </dsp:nvSpPr>
      <dsp:spPr>
        <a:xfrm>
          <a:off x="3947922" y="2119122"/>
          <a:ext cx="1604772" cy="1604772"/>
        </a:xfrm>
        <a:prstGeom prst="roundRect">
          <a:avLst/>
        </a:prstGeom>
        <a:gradFill rotWithShape="0">
          <a:gsLst>
            <a:gs pos="0">
              <a:schemeClr val="accent2">
                <a:hueOff val="-2880006"/>
                <a:satOff val="-100000"/>
                <a:lumOff val="50000"/>
                <a:alphaOff val="0"/>
                <a:shade val="51000"/>
                <a:satMod val="130000"/>
              </a:schemeClr>
            </a:gs>
            <a:gs pos="80000">
              <a:schemeClr val="accent2">
                <a:hueOff val="-2880006"/>
                <a:satOff val="-100000"/>
                <a:lumOff val="50000"/>
                <a:alphaOff val="0"/>
                <a:shade val="93000"/>
                <a:satMod val="130000"/>
              </a:schemeClr>
            </a:gs>
            <a:gs pos="100000">
              <a:schemeClr val="accent2">
                <a:hueOff val="-2880006"/>
                <a:satOff val="-100000"/>
                <a:lumOff val="5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/>
            <a:t>Les Bois-Francs</a:t>
          </a:r>
          <a:endParaRPr lang="fr-FR" sz="3000" kern="1200" dirty="0"/>
        </a:p>
      </dsp:txBody>
      <dsp:txXfrm>
        <a:off x="4026261" y="2197461"/>
        <a:ext cx="1448094" cy="1448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671513"/>
            <a:ext cx="448151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19077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662A8E-0075-474D-9733-64DE35F5FEEC}" type="slidenum">
              <a:rPr lang="fr-CA"/>
              <a:pPr/>
              <a:t>10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937909-EC5B-4A04-9517-8A31F8E7A425}" type="slidenum">
              <a:rPr lang="fr-CA"/>
              <a:pPr/>
              <a:t>11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F6C9D-5EF2-4FD1-BB74-569DD2321F16}" type="slidenum">
              <a:rPr lang="fr-CA"/>
              <a:pPr/>
              <a:t>12</a:t>
            </a:fld>
            <a:endParaRPr lang="fr-CA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856DEF-6A13-453F-83C7-7F391AB746CE}" type="slidenum">
              <a:rPr lang="fr-CA"/>
              <a:pPr/>
              <a:t>13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00B446-56A9-43B4-9D31-71F7D0A3E4B5}" type="slidenum">
              <a:rPr lang="fr-CA"/>
              <a:pPr/>
              <a:t>14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753B31-A273-40AB-8ACE-F272E56D6828}" type="slidenum">
              <a:rPr lang="fr-CA"/>
              <a:pPr/>
              <a:t>16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EB069-1BCC-46B2-B1E5-88B36CAB2ADF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D5494-695A-4949-A4BE-9D34112A61B5}" type="slidenum">
              <a:rPr lang="fr-CA"/>
              <a:pPr/>
              <a:t>3</a:t>
            </a:fld>
            <a:endParaRPr lang="fr-CA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77276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1102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01762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69891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61590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D4322-B511-40A2-8EED-D835310D986D}" type="slidenum">
              <a:rPr lang="fr-CA"/>
              <a:pPr/>
              <a:t>9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55" name="Group 9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6754" name="Group 914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5842" name="Rectangle 2"/>
              <p:cNvSpPr>
                <a:spLocks noChangeArrowheads="1"/>
              </p:cNvSpPr>
              <p:nvPr userDrawn="1"/>
            </p:nvSpPr>
            <p:spPr bwMode="ltGray"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5844" name="Rectangle 4" descr="Cacback"/>
              <p:cNvSpPr>
                <a:spLocks noChangeArrowheads="1"/>
              </p:cNvSpPr>
              <p:nvPr userDrawn="1"/>
            </p:nvSpPr>
            <p:spPr bwMode="ltGray">
              <a:xfrm>
                <a:off x="0" y="0"/>
                <a:ext cx="1119" cy="4320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36744" name="Rectangle 904"/>
            <p:cNvSpPr>
              <a:spLocks noChangeArrowheads="1"/>
            </p:cNvSpPr>
            <p:nvPr/>
          </p:nvSpPr>
          <p:spPr bwMode="white">
            <a:xfrm>
              <a:off x="816" y="2592"/>
              <a:ext cx="701" cy="172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36752" name="Group 912"/>
          <p:cNvGrpSpPr>
            <a:grpSpLocks/>
          </p:cNvGrpSpPr>
          <p:nvPr/>
        </p:nvGrpSpPr>
        <p:grpSpPr bwMode="auto">
          <a:xfrm>
            <a:off x="0" y="1371600"/>
            <a:ext cx="8405813" cy="1246188"/>
            <a:chOff x="0" y="864"/>
            <a:chExt cx="5295" cy="785"/>
          </a:xfrm>
        </p:grpSpPr>
        <p:sp>
          <p:nvSpPr>
            <p:cNvPr id="36732" name="Freeform 892"/>
            <p:cNvSpPr>
              <a:spLocks/>
            </p:cNvSpPr>
            <p:nvPr userDrawn="1"/>
          </p:nvSpPr>
          <p:spPr bwMode="auto">
            <a:xfrm rot="-507431">
              <a:off x="0" y="1477"/>
              <a:ext cx="1059" cy="172"/>
            </a:xfrm>
            <a:custGeom>
              <a:avLst/>
              <a:gdLst/>
              <a:ahLst/>
              <a:cxnLst>
                <a:cxn ang="0">
                  <a:pos x="1059" y="0"/>
                </a:cxn>
                <a:cxn ang="0">
                  <a:pos x="147" y="144"/>
                </a:cxn>
                <a:cxn ang="0">
                  <a:pos x="177" y="171"/>
                </a:cxn>
                <a:cxn ang="0">
                  <a:pos x="1059" y="24"/>
                </a:cxn>
                <a:cxn ang="0">
                  <a:pos x="1059" y="0"/>
                </a:cxn>
              </a:cxnLst>
              <a:rect l="0" t="0" r="r" b="b"/>
              <a:pathLst>
                <a:path w="1059" h="172">
                  <a:moveTo>
                    <a:pt x="1059" y="0"/>
                  </a:moveTo>
                  <a:cubicBezTo>
                    <a:pt x="543" y="45"/>
                    <a:pt x="291" y="112"/>
                    <a:pt x="147" y="144"/>
                  </a:cubicBezTo>
                  <a:cubicBezTo>
                    <a:pt x="0" y="172"/>
                    <a:pt x="153" y="147"/>
                    <a:pt x="177" y="171"/>
                  </a:cubicBezTo>
                  <a:cubicBezTo>
                    <a:pt x="329" y="151"/>
                    <a:pt x="339" y="99"/>
                    <a:pt x="1059" y="24"/>
                  </a:cubicBezTo>
                  <a:cubicBezTo>
                    <a:pt x="1059" y="24"/>
                    <a:pt x="1059" y="0"/>
                    <a:pt x="1059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733" name="Freeform 893"/>
            <p:cNvSpPr>
              <a:spLocks/>
            </p:cNvSpPr>
            <p:nvPr userDrawn="1"/>
          </p:nvSpPr>
          <p:spPr bwMode="auto">
            <a:xfrm rot="-507431">
              <a:off x="1173" y="864"/>
              <a:ext cx="4122" cy="630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3544" y="348"/>
                </a:cxn>
                <a:cxn ang="0">
                  <a:pos x="3680" y="630"/>
                </a:cxn>
                <a:cxn ang="0">
                  <a:pos x="3616" y="624"/>
                </a:cxn>
                <a:cxn ang="0">
                  <a:pos x="3534" y="368"/>
                </a:cxn>
                <a:cxn ang="0">
                  <a:pos x="17" y="231"/>
                </a:cxn>
                <a:cxn ang="0">
                  <a:pos x="0" y="204"/>
                </a:cxn>
              </a:cxnLst>
              <a:rect l="0" t="0" r="r" b="b"/>
              <a:pathLst>
                <a:path w="4122" h="630">
                  <a:moveTo>
                    <a:pt x="0" y="204"/>
                  </a:moveTo>
                  <a:cubicBezTo>
                    <a:pt x="255" y="198"/>
                    <a:pt x="1686" y="0"/>
                    <a:pt x="3544" y="348"/>
                  </a:cubicBezTo>
                  <a:cubicBezTo>
                    <a:pt x="4122" y="464"/>
                    <a:pt x="3754" y="614"/>
                    <a:pt x="3680" y="630"/>
                  </a:cubicBezTo>
                  <a:cubicBezTo>
                    <a:pt x="3680" y="630"/>
                    <a:pt x="3642" y="626"/>
                    <a:pt x="3616" y="624"/>
                  </a:cubicBezTo>
                  <a:cubicBezTo>
                    <a:pt x="3678" y="612"/>
                    <a:pt x="4118" y="488"/>
                    <a:pt x="3534" y="368"/>
                  </a:cubicBezTo>
                  <a:cubicBezTo>
                    <a:pt x="2029" y="98"/>
                    <a:pt x="696" y="156"/>
                    <a:pt x="17" y="231"/>
                  </a:cubicBezTo>
                  <a:cubicBezTo>
                    <a:pt x="17" y="231"/>
                    <a:pt x="0" y="204"/>
                    <a:pt x="0" y="204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36734" name="Group 894"/>
            <p:cNvGrpSpPr>
              <a:grpSpLocks/>
            </p:cNvGrpSpPr>
            <p:nvPr userDrawn="1"/>
          </p:nvGrpSpPr>
          <p:grpSpPr bwMode="auto">
            <a:xfrm>
              <a:off x="1008" y="1248"/>
              <a:ext cx="288" cy="288"/>
              <a:chOff x="1033" y="326"/>
              <a:chExt cx="192" cy="192"/>
            </a:xfrm>
          </p:grpSpPr>
          <p:sp>
            <p:nvSpPr>
              <p:cNvPr id="36735" name="Oval 895"/>
              <p:cNvSpPr>
                <a:spLocks noChangeArrowheads="1"/>
              </p:cNvSpPr>
              <p:nvPr/>
            </p:nvSpPr>
            <p:spPr bwMode="auto">
              <a:xfrm>
                <a:off x="1033" y="326"/>
                <a:ext cx="192" cy="192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36" name="Oval 896"/>
              <p:cNvSpPr>
                <a:spLocks noChangeArrowheads="1"/>
              </p:cNvSpPr>
              <p:nvPr/>
            </p:nvSpPr>
            <p:spPr bwMode="auto">
              <a:xfrm>
                <a:off x="1129" y="377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37" name="Oval 897"/>
              <p:cNvSpPr>
                <a:spLocks noChangeArrowheads="1"/>
              </p:cNvSpPr>
              <p:nvPr/>
            </p:nvSpPr>
            <p:spPr bwMode="auto">
              <a:xfrm>
                <a:off x="1063" y="350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38" name="Oval 898"/>
              <p:cNvSpPr>
                <a:spLocks noChangeArrowheads="1"/>
              </p:cNvSpPr>
              <p:nvPr/>
            </p:nvSpPr>
            <p:spPr bwMode="auto">
              <a:xfrm>
                <a:off x="1063" y="404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39" name="Oval 899"/>
              <p:cNvSpPr>
                <a:spLocks noChangeArrowheads="1"/>
              </p:cNvSpPr>
              <p:nvPr/>
            </p:nvSpPr>
            <p:spPr bwMode="auto">
              <a:xfrm>
                <a:off x="1108" y="42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40" name="Oval 900"/>
              <p:cNvSpPr>
                <a:spLocks noChangeArrowheads="1"/>
              </p:cNvSpPr>
              <p:nvPr/>
            </p:nvSpPr>
            <p:spPr bwMode="auto">
              <a:xfrm>
                <a:off x="1168" y="416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41" name="Oval 901"/>
              <p:cNvSpPr>
                <a:spLocks noChangeArrowheads="1"/>
              </p:cNvSpPr>
              <p:nvPr/>
            </p:nvSpPr>
            <p:spPr bwMode="auto">
              <a:xfrm>
                <a:off x="1120" y="461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42" name="Oval 902"/>
              <p:cNvSpPr>
                <a:spLocks noChangeArrowheads="1"/>
              </p:cNvSpPr>
              <p:nvPr/>
            </p:nvSpPr>
            <p:spPr bwMode="auto">
              <a:xfrm>
                <a:off x="1063" y="45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36743" name="Oval 903"/>
              <p:cNvSpPr>
                <a:spLocks noChangeArrowheads="1"/>
              </p:cNvSpPr>
              <p:nvPr/>
            </p:nvSpPr>
            <p:spPr bwMode="auto">
              <a:xfrm>
                <a:off x="1117" y="329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36745" name="Rectangle 905"/>
          <p:cNvSpPr>
            <a:spLocks noGrp="1" noChangeArrowheads="1"/>
          </p:cNvSpPr>
          <p:nvPr>
            <p:ph type="ctrTitle"/>
          </p:nvPr>
        </p:nvSpPr>
        <p:spPr>
          <a:xfrm>
            <a:off x="1828800" y="2133600"/>
            <a:ext cx="7315200" cy="160020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36746" name="Rectangle 90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36747" name="Rectangle 907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6748" name="Rectangle 908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6749" name="Rectangle 90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A75BC23-416C-4E1E-8603-A0F969A8A5F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211BA-58B9-47FC-90AE-3CA91D99496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67525" y="457200"/>
            <a:ext cx="2058988" cy="56388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6029325" cy="56388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8E939-95DB-4DE8-A461-4355F88792E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81FE79-64F3-4A55-8A07-2CA4BD434A2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E3B2C-1BA4-45E8-A58D-96AB67772A2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61DB4-1DCB-498D-9368-0926E182769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F3C23-73EF-4C32-9CF4-A37E3F7BDC8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C2FCA-ECCB-410D-BC21-B1F9941364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FC407-C61F-4A60-B499-4C167D96F6F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7BE2C-D23A-4767-A212-86E7A913BF4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0DA0F-E650-4772-9422-D5D40F11867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15165-2B99-4E29-92DA-789225FFFB7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ltGray">
          <a:xfrm>
            <a:off x="0" y="477838"/>
            <a:ext cx="9144000" cy="11541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2532" name="Rectangle 4" descr="Cacback"/>
          <p:cNvSpPr>
            <a:spLocks noChangeArrowheads="1"/>
          </p:cNvSpPr>
          <p:nvPr/>
        </p:nvSpPr>
        <p:spPr bwMode="ltGray">
          <a:xfrm>
            <a:off x="0" y="0"/>
            <a:ext cx="1776413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3443" name="Group 915"/>
          <p:cNvGrpSpPr>
            <a:grpSpLocks/>
          </p:cNvGrpSpPr>
          <p:nvPr/>
        </p:nvGrpSpPr>
        <p:grpSpPr bwMode="auto">
          <a:xfrm>
            <a:off x="-23813" y="-141288"/>
            <a:ext cx="8405813" cy="1246188"/>
            <a:chOff x="20" y="-89"/>
            <a:chExt cx="5295" cy="785"/>
          </a:xfrm>
        </p:grpSpPr>
        <p:sp>
          <p:nvSpPr>
            <p:cNvPr id="23420" name="Freeform 892"/>
            <p:cNvSpPr>
              <a:spLocks/>
            </p:cNvSpPr>
            <p:nvPr userDrawn="1"/>
          </p:nvSpPr>
          <p:spPr bwMode="auto">
            <a:xfrm rot="-507431">
              <a:off x="20" y="524"/>
              <a:ext cx="1059" cy="172"/>
            </a:xfrm>
            <a:custGeom>
              <a:avLst/>
              <a:gdLst/>
              <a:ahLst/>
              <a:cxnLst>
                <a:cxn ang="0">
                  <a:pos x="1059" y="0"/>
                </a:cxn>
                <a:cxn ang="0">
                  <a:pos x="147" y="144"/>
                </a:cxn>
                <a:cxn ang="0">
                  <a:pos x="177" y="171"/>
                </a:cxn>
                <a:cxn ang="0">
                  <a:pos x="1059" y="24"/>
                </a:cxn>
                <a:cxn ang="0">
                  <a:pos x="1059" y="0"/>
                </a:cxn>
              </a:cxnLst>
              <a:rect l="0" t="0" r="r" b="b"/>
              <a:pathLst>
                <a:path w="1059" h="172">
                  <a:moveTo>
                    <a:pt x="1059" y="0"/>
                  </a:moveTo>
                  <a:cubicBezTo>
                    <a:pt x="543" y="45"/>
                    <a:pt x="291" y="112"/>
                    <a:pt x="147" y="144"/>
                  </a:cubicBezTo>
                  <a:cubicBezTo>
                    <a:pt x="0" y="172"/>
                    <a:pt x="153" y="147"/>
                    <a:pt x="177" y="171"/>
                  </a:cubicBezTo>
                  <a:cubicBezTo>
                    <a:pt x="329" y="151"/>
                    <a:pt x="339" y="99"/>
                    <a:pt x="1059" y="24"/>
                  </a:cubicBezTo>
                  <a:cubicBezTo>
                    <a:pt x="1059" y="24"/>
                    <a:pt x="1059" y="0"/>
                    <a:pt x="1059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421" name="Freeform 893"/>
            <p:cNvSpPr>
              <a:spLocks/>
            </p:cNvSpPr>
            <p:nvPr userDrawn="1"/>
          </p:nvSpPr>
          <p:spPr bwMode="auto">
            <a:xfrm rot="-507431">
              <a:off x="1193" y="-89"/>
              <a:ext cx="4122" cy="630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3544" y="348"/>
                </a:cxn>
                <a:cxn ang="0">
                  <a:pos x="3680" y="630"/>
                </a:cxn>
                <a:cxn ang="0">
                  <a:pos x="3616" y="624"/>
                </a:cxn>
                <a:cxn ang="0">
                  <a:pos x="3534" y="368"/>
                </a:cxn>
                <a:cxn ang="0">
                  <a:pos x="17" y="231"/>
                </a:cxn>
                <a:cxn ang="0">
                  <a:pos x="0" y="204"/>
                </a:cxn>
              </a:cxnLst>
              <a:rect l="0" t="0" r="r" b="b"/>
              <a:pathLst>
                <a:path w="4122" h="630">
                  <a:moveTo>
                    <a:pt x="0" y="204"/>
                  </a:moveTo>
                  <a:cubicBezTo>
                    <a:pt x="255" y="198"/>
                    <a:pt x="1686" y="0"/>
                    <a:pt x="3544" y="348"/>
                  </a:cubicBezTo>
                  <a:cubicBezTo>
                    <a:pt x="4122" y="464"/>
                    <a:pt x="3754" y="614"/>
                    <a:pt x="3680" y="630"/>
                  </a:cubicBezTo>
                  <a:cubicBezTo>
                    <a:pt x="3680" y="630"/>
                    <a:pt x="3642" y="626"/>
                    <a:pt x="3616" y="624"/>
                  </a:cubicBezTo>
                  <a:cubicBezTo>
                    <a:pt x="3678" y="612"/>
                    <a:pt x="4118" y="488"/>
                    <a:pt x="3534" y="368"/>
                  </a:cubicBezTo>
                  <a:cubicBezTo>
                    <a:pt x="2029" y="98"/>
                    <a:pt x="696" y="156"/>
                    <a:pt x="17" y="231"/>
                  </a:cubicBezTo>
                  <a:cubicBezTo>
                    <a:pt x="17" y="231"/>
                    <a:pt x="0" y="204"/>
                    <a:pt x="0" y="204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23422" name="Group 894"/>
            <p:cNvGrpSpPr>
              <a:grpSpLocks/>
            </p:cNvGrpSpPr>
            <p:nvPr userDrawn="1"/>
          </p:nvGrpSpPr>
          <p:grpSpPr bwMode="auto">
            <a:xfrm>
              <a:off x="1033" y="326"/>
              <a:ext cx="192" cy="192"/>
              <a:chOff x="1033" y="326"/>
              <a:chExt cx="192" cy="192"/>
            </a:xfrm>
          </p:grpSpPr>
          <p:sp>
            <p:nvSpPr>
              <p:cNvPr id="23423" name="Oval 895"/>
              <p:cNvSpPr>
                <a:spLocks noChangeArrowheads="1"/>
              </p:cNvSpPr>
              <p:nvPr/>
            </p:nvSpPr>
            <p:spPr bwMode="auto">
              <a:xfrm>
                <a:off x="1033" y="326"/>
                <a:ext cx="192" cy="192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24" name="Oval 896"/>
              <p:cNvSpPr>
                <a:spLocks noChangeArrowheads="1"/>
              </p:cNvSpPr>
              <p:nvPr/>
            </p:nvSpPr>
            <p:spPr bwMode="auto">
              <a:xfrm>
                <a:off x="1129" y="377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25" name="Oval 897"/>
              <p:cNvSpPr>
                <a:spLocks noChangeArrowheads="1"/>
              </p:cNvSpPr>
              <p:nvPr/>
            </p:nvSpPr>
            <p:spPr bwMode="auto">
              <a:xfrm>
                <a:off x="1063" y="350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26" name="Oval 898"/>
              <p:cNvSpPr>
                <a:spLocks noChangeArrowheads="1"/>
              </p:cNvSpPr>
              <p:nvPr/>
            </p:nvSpPr>
            <p:spPr bwMode="auto">
              <a:xfrm>
                <a:off x="1063" y="404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27" name="Oval 899"/>
              <p:cNvSpPr>
                <a:spLocks noChangeArrowheads="1"/>
              </p:cNvSpPr>
              <p:nvPr/>
            </p:nvSpPr>
            <p:spPr bwMode="auto">
              <a:xfrm>
                <a:off x="1108" y="42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28" name="Oval 900"/>
              <p:cNvSpPr>
                <a:spLocks noChangeArrowheads="1"/>
              </p:cNvSpPr>
              <p:nvPr/>
            </p:nvSpPr>
            <p:spPr bwMode="auto">
              <a:xfrm>
                <a:off x="1168" y="416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29" name="Oval 901"/>
              <p:cNvSpPr>
                <a:spLocks noChangeArrowheads="1"/>
              </p:cNvSpPr>
              <p:nvPr/>
            </p:nvSpPr>
            <p:spPr bwMode="auto">
              <a:xfrm>
                <a:off x="1120" y="461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30" name="Oval 902"/>
              <p:cNvSpPr>
                <a:spLocks noChangeArrowheads="1"/>
              </p:cNvSpPr>
              <p:nvPr/>
            </p:nvSpPr>
            <p:spPr bwMode="auto">
              <a:xfrm>
                <a:off x="1063" y="45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3431" name="Oval 903"/>
              <p:cNvSpPr>
                <a:spLocks noChangeArrowheads="1"/>
              </p:cNvSpPr>
              <p:nvPr/>
            </p:nvSpPr>
            <p:spPr bwMode="auto">
              <a:xfrm>
                <a:off x="1117" y="329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23432" name="Rectangle 904"/>
          <p:cNvSpPr>
            <a:spLocks noChangeArrowheads="1"/>
          </p:cNvSpPr>
          <p:nvPr/>
        </p:nvSpPr>
        <p:spPr bwMode="white">
          <a:xfrm>
            <a:off x="676275" y="1881188"/>
            <a:ext cx="1112838" cy="4976812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3433" name="Rectangle 905"/>
          <p:cNvSpPr>
            <a:spLocks noGrp="1" noChangeArrowheads="1"/>
          </p:cNvSpPr>
          <p:nvPr>
            <p:ph type="title"/>
          </p:nvPr>
        </p:nvSpPr>
        <p:spPr bwMode="auto">
          <a:xfrm>
            <a:off x="115411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 du masque</a:t>
            </a:r>
          </a:p>
        </p:txBody>
      </p:sp>
      <p:sp>
        <p:nvSpPr>
          <p:cNvPr id="23434" name="Rectangle 90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435" name="Rectangle 90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23436" name="Rectangle 90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23437" name="Rectangle 90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BE44BA46-7A52-4F65-8538-108F653A2B23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63638" indent="-1905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/>
              <a:t>Présenté par</a:t>
            </a:r>
          </a:p>
          <a:p>
            <a:r>
              <a:rPr lang="fr-CA"/>
              <a:t>Marie-Soleil Routhier</a:t>
            </a:r>
          </a:p>
          <a:p>
            <a:r>
              <a:rPr lang="fr-CA"/>
              <a:t>de l’agence de voyages</a:t>
            </a:r>
          </a:p>
          <a:p>
            <a:r>
              <a:rPr lang="fr-CA" b="1"/>
              <a:t>Parcours Québec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Granby</a:t>
            </a:r>
          </a:p>
          <a:p>
            <a:pPr lvl="1"/>
            <a:r>
              <a:rPr lang="fr-CA"/>
              <a:t>Zoo de Granby</a:t>
            </a:r>
          </a:p>
          <a:p>
            <a:pPr lvl="1"/>
            <a:r>
              <a:rPr lang="fr-CA"/>
              <a:t>L’Estriade et la Montérégiade, 42 kilomètres de pistes cyclables</a:t>
            </a:r>
          </a:p>
          <a:p>
            <a:pPr lvl="1"/>
            <a:r>
              <a:rPr lang="fr-CA"/>
              <a:t>Centre de santé Granbyen</a:t>
            </a:r>
          </a:p>
          <a:p>
            <a:pPr lvl="1"/>
            <a:r>
              <a:rPr lang="fr-CA"/>
              <a:t>Le Château Brownies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Bromont</a:t>
            </a:r>
          </a:p>
          <a:p>
            <a:pPr lvl="1"/>
            <a:r>
              <a:rPr lang="fr-CA"/>
              <a:t>Le Musée du Chocolat de la Confiserie Bromont</a:t>
            </a:r>
          </a:p>
          <a:p>
            <a:pPr lvl="1"/>
            <a:r>
              <a:rPr lang="fr-CA"/>
              <a:t>Parc aquatique</a:t>
            </a:r>
          </a:p>
          <a:p>
            <a:pPr lvl="1"/>
            <a:r>
              <a:rPr lang="fr-CA"/>
              <a:t>Station touristique</a:t>
            </a:r>
          </a:p>
          <a:p>
            <a:pPr lvl="1"/>
            <a:r>
              <a:rPr lang="fr-CA"/>
              <a:t>Jardin Marisol</a:t>
            </a:r>
          </a:p>
          <a:p>
            <a:pPr lvl="2"/>
            <a:r>
              <a:rPr lang="fr-CA"/>
              <a:t>Jardin écologique de trois acres de prairie en fleurs sauvages vivaces et annuelles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</a:t>
            </a: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/>
              <a:t>S’étendent dans la plaine du Saint-Laurent jusqu’au contreforts des Appalaches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772400" cy="8640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r-CA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b"/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848010031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41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Shawinigan</a:t>
            </a:r>
          </a:p>
          <a:p>
            <a:pPr lvl="1"/>
            <a:r>
              <a:rPr lang="fr-CA"/>
              <a:t>Le parc national de la Mauricie</a:t>
            </a:r>
          </a:p>
          <a:p>
            <a:pPr lvl="2"/>
            <a:r>
              <a:rPr lang="fr-CA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/>
              <a:t>La Cité de l’énergie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Choisir la Côte-Nord, c’est partir pour une destination d’aventures et de découvertes des plus remarquables.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0" y="1714488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ctus">
  <a:themeElements>
    <a:clrScheme name="Cactus 2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FFCC00"/>
      </a:accent2>
      <a:accent3>
        <a:srgbClr val="FFFFFF"/>
      </a:accent3>
      <a:accent4>
        <a:srgbClr val="000000"/>
      </a:accent4>
      <a:accent5>
        <a:srgbClr val="F9F3DD"/>
      </a:accent5>
      <a:accent6>
        <a:srgbClr val="E7B900"/>
      </a:accent6>
      <a:hlink>
        <a:srgbClr val="D4876C"/>
      </a:hlink>
      <a:folHlink>
        <a:srgbClr val="B2B2B2"/>
      </a:folHlink>
    </a:clrScheme>
    <a:fontScheme name="Cactus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ctus 1">
        <a:dk1>
          <a:srgbClr val="FF9900"/>
        </a:dk1>
        <a:lt1>
          <a:srgbClr val="FFFFCC"/>
        </a:lt1>
        <a:dk2>
          <a:srgbClr val="000000"/>
        </a:dk2>
        <a:lt2>
          <a:srgbClr val="FFCC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ADAAE"/>
        </a:accent4>
        <a:accent5>
          <a:srgbClr val="BAB7B3"/>
        </a:accent5>
        <a:accent6>
          <a:srgbClr val="674B37"/>
        </a:accent6>
        <a:hlink>
          <a:srgbClr val="DA988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ctus 2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D"/>
        </a:accent5>
        <a:accent6>
          <a:srgbClr val="E7B9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3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4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9F3D6"/>
        </a:accent5>
        <a:accent6>
          <a:srgbClr val="B9B9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5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F0E6D6"/>
        </a:accent3>
        <a:accent4>
          <a:srgbClr val="000000"/>
        </a:accent4>
        <a:accent5>
          <a:srgbClr val="E7D4C8"/>
        </a:accent5>
        <a:accent6>
          <a:srgbClr val="CD795C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6">
        <a:dk1>
          <a:srgbClr val="99CC00"/>
        </a:dk1>
        <a:lt1>
          <a:srgbClr val="FFFFFF"/>
        </a:lt1>
        <a:dk2>
          <a:srgbClr val="51399D"/>
        </a:dk2>
        <a:lt2>
          <a:srgbClr val="FFFFCC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ADADA"/>
        </a:accent4>
        <a:accent5>
          <a:srgbClr val="C3BFD2"/>
        </a:accent5>
        <a:accent6>
          <a:srgbClr val="00004F"/>
        </a:accent6>
        <a:hlink>
          <a:srgbClr val="FF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Voyage</Template>
  <TotalTime>1111</TotalTime>
  <Words>321</Words>
  <Application>Microsoft Office PowerPoint</Application>
  <PresentationFormat>Affichage à l'écran (4:3)</PresentationFormat>
  <Paragraphs>78</Paragraphs>
  <Slides>16</Slides>
  <Notes>16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22" baseType="lpstr">
      <vt:lpstr>Arial Narrow</vt:lpstr>
      <vt:lpstr>Comic Sans MS</vt:lpstr>
      <vt:lpstr>Times New Roman</vt:lpstr>
      <vt:lpstr>Cactus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Benoît;Jocelyne Roberge</dc:creator>
  <cp:lastModifiedBy>Jocelyne</cp:lastModifiedBy>
  <cp:revision>28</cp:revision>
  <cp:lastPrinted>1601-01-01T00:00:00Z</cp:lastPrinted>
  <dcterms:created xsi:type="dcterms:W3CDTF">2000-06-29T16:30:48Z</dcterms:created>
  <dcterms:modified xsi:type="dcterms:W3CDTF">2019-12-16T14:52:12Z</dcterms:modified>
</cp:coreProperties>
</file>